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26"/>
  </p:notesMasterIdLst>
  <p:sldIdLst>
    <p:sldId id="417" r:id="rId5"/>
    <p:sldId id="304" r:id="rId6"/>
    <p:sldId id="419" r:id="rId7"/>
    <p:sldId id="357" r:id="rId8"/>
    <p:sldId id="368" r:id="rId9"/>
    <p:sldId id="423" r:id="rId10"/>
    <p:sldId id="420" r:id="rId11"/>
    <p:sldId id="349" r:id="rId12"/>
    <p:sldId id="385" r:id="rId13"/>
    <p:sldId id="387" r:id="rId14"/>
    <p:sldId id="421" r:id="rId15"/>
    <p:sldId id="268" r:id="rId16"/>
    <p:sldId id="270" r:id="rId17"/>
    <p:sldId id="272" r:id="rId18"/>
    <p:sldId id="274" r:id="rId19"/>
    <p:sldId id="275" r:id="rId20"/>
    <p:sldId id="276" r:id="rId21"/>
    <p:sldId id="422" r:id="rId22"/>
    <p:sldId id="258" r:id="rId23"/>
    <p:sldId id="277" r:id="rId24"/>
    <p:sldId id="31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way, Eric" initials="M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4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11-10T12:25:20.885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C111A-4FA6-4248-8706-49BD1C9B8D13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6C4-EDE2-4D74-83B3-1B27F6779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16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3FC132-7940-46C1-AA56-CBF1F06B18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4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Proper allocation of groundwater flow and transport can indeed lead to an improved understanding of a problem involving transport.  Remember, when we engage in modeling, it is not the model itself that is our goal.  Rather, the principle goal is to increase our understanding of a system and the processes in play, and it is the models that help us toward this end.  </a:t>
            </a:r>
          </a:p>
        </p:txBody>
      </p:sp>
    </p:spTree>
    <p:extLst>
      <p:ext uri="{BB962C8B-B14F-4D97-AF65-F5344CB8AC3E}">
        <p14:creationId xmlns:p14="http://schemas.microsoft.com/office/powerpoint/2010/main" val="267607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4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7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17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404813" y="6083300"/>
            <a:ext cx="2016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900" tIns="44450" rIns="88900" bIns="44450">
            <a:spAutoFit/>
          </a:bodyPr>
          <a:lstStyle>
            <a:lvl1pPr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4291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85825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27150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006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72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44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16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5988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1000" b="1">
                <a:solidFill>
                  <a:schemeClr val="bg1"/>
                </a:solidFill>
                <a:latin typeface="Arial" panose="020B0604020202020204" pitchFamily="34" charset="0"/>
              </a:rPr>
              <a:t>U.S. Department of the Interior</a:t>
            </a:r>
          </a:p>
          <a:p>
            <a:pPr>
              <a:defRPr/>
            </a:pPr>
            <a:r>
              <a:rPr lang="en-US" sz="1000" b="1">
                <a:solidFill>
                  <a:schemeClr val="bg1"/>
                </a:solidFill>
                <a:latin typeface="Arial" panose="020B0604020202020204" pitchFamily="34" charset="0"/>
              </a:rPr>
              <a:t>U.S. Geological Survey</a:t>
            </a:r>
          </a:p>
        </p:txBody>
      </p:sp>
      <p:pic>
        <p:nvPicPr>
          <p:cNvPr id="5" name="Picture 1033" descr="D:\Vugraph Info\Vugraph Templates\Templates-NEW-NMP and Bureau\ident_4_onscreen_png.png"/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57200" y="461963"/>
            <a:ext cx="205740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81000" y="2286000"/>
            <a:ext cx="8305800" cy="11430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445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305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397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2214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471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767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767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968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7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581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592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573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54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774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4648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524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404813" y="6083300"/>
            <a:ext cx="2016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900" tIns="44450" rIns="88900" bIns="44450">
            <a:spAutoFit/>
          </a:bodyPr>
          <a:lstStyle>
            <a:lvl1pPr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4291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85825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27150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006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72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44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16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5988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b="1">
                <a:solidFill>
                  <a:srgbClr val="FFFFFF"/>
                </a:solidFill>
                <a:latin typeface="Arial" panose="020B0604020202020204" pitchFamily="34" charset="0"/>
              </a:rPr>
              <a:t>U.S. Department of the Interior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b="1">
                <a:solidFill>
                  <a:srgbClr val="FFFFFF"/>
                </a:solidFill>
                <a:latin typeface="Arial" panose="020B0604020202020204" pitchFamily="34" charset="0"/>
              </a:rPr>
              <a:t>U.S. Geological Survey</a:t>
            </a:r>
          </a:p>
        </p:txBody>
      </p:sp>
      <p:pic>
        <p:nvPicPr>
          <p:cNvPr id="5" name="Picture 1033" descr="D:\Vugraph Info\Vugraph Templates\Templates-NEW-NMP and Bureau\ident_4_onscreen_png.png"/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57200" y="461963"/>
            <a:ext cx="205740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81000" y="2286000"/>
            <a:ext cx="8305800" cy="11430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0445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305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6116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357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5671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767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767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2194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832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08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15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28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6308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49187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8183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3539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83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arthFX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84202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16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>
                  <a:outerShdw blurRad="25400" dist="25400" dir="2700000" algn="ctr" rotWithShape="0">
                    <a:srgbClr val="000000">
                      <a:alpha val="43000"/>
                    </a:srgbClr>
                  </a:outerShdw>
                </a:effectLst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logos\Earthfx logo_tran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0" y="2776000"/>
            <a:ext cx="3600000" cy="1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481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0934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ffectLst>
                  <a:outerShdw blurRad="25400" dist="25400" dir="2700000" algn="ctr" rotWithShape="0">
                    <a:srgbClr val="000000">
                      <a:alpha val="43000"/>
                    </a:srgbClr>
                  </a:outerShdw>
                </a:effectLst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079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1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53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880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357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791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163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rthFX Large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7800"/>
            <a:ext cx="3581400" cy="1162051"/>
          </a:xfrm>
        </p:spPr>
        <p:txBody>
          <a:bodyPr anchor="ctr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397000"/>
            <a:ext cx="3733800" cy="477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999600" y="-1200"/>
            <a:ext cx="5144400" cy="6859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84139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164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13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8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1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AE09-EBBA-4CA5-9EC3-401DAA112BC0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A151-97CE-4102-B9CA-CDA6C529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2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305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05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11" descr="D:\Vugraph Info\Vugraph Templates\Templates-NEW-NMP and Bureau\ident-small_4_onscreen_png.png"/>
          <p:cNvPicPr>
            <a:picLocks noChangeAspect="1" noChangeArrowheads="1"/>
          </p:cNvPicPr>
          <p:nvPr/>
        </p:nvPicPr>
        <p:blipFill>
          <a:blip r:embed="rId1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57200" y="6094413"/>
            <a:ext cx="11430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38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sz="28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AFD00"/>
        </a:buClr>
        <a:buSzPct val="125000"/>
        <a:buFont typeface="Wingdings" panose="05000000000000000000" pitchFamily="2" charset="2"/>
        <a:buChar char="§"/>
        <a:defRPr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305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05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First level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1" descr="D:\Vugraph Info\Vugraph Templates\Templates-NEW-NMP and Bureau\ident-small_4_onscreen_png.png"/>
          <p:cNvPicPr>
            <a:picLocks noChangeAspect="1" noChangeArrowheads="1"/>
          </p:cNvPicPr>
          <p:nvPr/>
        </p:nvPicPr>
        <p:blipFill>
          <a:blip r:embed="rId1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57200" y="6094413"/>
            <a:ext cx="11430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sz="28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125000"/>
        <a:buFont typeface="Wingdings" panose="05000000000000000000" pitchFamily="2" charset="2"/>
        <a:buChar char="§"/>
        <a:defRPr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97002"/>
            <a:ext cx="8382000" cy="472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8" y="6309322"/>
            <a:ext cx="1243135" cy="4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0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377" rtl="0" eaLnBrk="1" latinLnBrk="0" hangingPunct="1">
        <a:spcBef>
          <a:spcPct val="0"/>
        </a:spcBef>
        <a:buNone/>
        <a:defRPr sz="4400" kern="1200">
          <a:solidFill>
            <a:srgbClr val="0070C0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0070C0"/>
        </a:buClr>
        <a:buSzPct val="80000"/>
        <a:buFont typeface="Wingdings 3" panose="05040102010807070707" pitchFamily="18" charset="2"/>
        <a:buChar char="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0070C0"/>
        </a:buClr>
        <a:buFont typeface="Arial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0070C0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0070C0"/>
        </a:buClr>
        <a:buFont typeface="Arial" pitchFamily="34" charset="0"/>
        <a:buChar char="▫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Clr>
          <a:srgbClr val="0070C0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7502" y="96910"/>
            <a:ext cx="5094122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rgbClr val="000000"/>
                  </a:solidFill>
                  <a:prstDash val="solid"/>
                </a:ln>
                <a:solidFill>
                  <a:srgbClr val="FF0000"/>
                </a:solidFill>
                <a:latin typeface="Arial"/>
              </a:rPr>
              <a:t>MT3D-USGS: A primer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5" y="6045597"/>
            <a:ext cx="4116794" cy="5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9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12" y="4976834"/>
            <a:ext cx="5785414" cy="17921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21" y="5030102"/>
            <a:ext cx="3591426" cy="29531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876012" y="603681"/>
            <a:ext cx="5785415" cy="1720395"/>
            <a:chOff x="1671828" y="426127"/>
            <a:chExt cx="5785415" cy="17203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62"/>
            <a:stretch/>
          </p:blipFill>
          <p:spPr>
            <a:xfrm>
              <a:off x="1671828" y="426127"/>
              <a:ext cx="5785415" cy="17203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54" b="5937"/>
            <a:stretch/>
          </p:blipFill>
          <p:spPr>
            <a:xfrm>
              <a:off x="3524435" y="500969"/>
              <a:ext cx="3932808" cy="3301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604" y="467089"/>
              <a:ext cx="1514686" cy="362001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876012" y="2636669"/>
            <a:ext cx="5785415" cy="2067504"/>
            <a:chOff x="1671828" y="2645546"/>
            <a:chExt cx="5785415" cy="20675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44"/>
            <a:stretch/>
          </p:blipFill>
          <p:spPr>
            <a:xfrm>
              <a:off x="1671828" y="2645546"/>
              <a:ext cx="5785415" cy="20675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9" t="86044" b="5177"/>
            <a:stretch/>
          </p:blipFill>
          <p:spPr>
            <a:xfrm>
              <a:off x="3241289" y="2750828"/>
              <a:ext cx="4215953" cy="2185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604" y="2703023"/>
              <a:ext cx="1514686" cy="362001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6"/>
          <a:stretch/>
        </p:blipFill>
        <p:spPr>
          <a:xfrm>
            <a:off x="1888199" y="4984787"/>
            <a:ext cx="1514686" cy="30108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5553449" y="941033"/>
            <a:ext cx="1024901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264455" y="2962022"/>
            <a:ext cx="131389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5553449" y="5289906"/>
            <a:ext cx="122021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42043" y="19234"/>
            <a:ext cx="8833281" cy="557814"/>
          </a:xfrm>
        </p:spPr>
        <p:txBody>
          <a:bodyPr/>
          <a:lstStyle/>
          <a:p>
            <a:pPr algn="ctr"/>
            <a:r>
              <a:rPr lang="en-US" sz="3200" dirty="0"/>
              <a:t>Recent History</a:t>
            </a:r>
          </a:p>
        </p:txBody>
      </p:sp>
    </p:spTree>
    <p:extLst>
      <p:ext uri="{BB962C8B-B14F-4D97-AF65-F5344CB8AC3E}">
        <p14:creationId xmlns:p14="http://schemas.microsoft.com/office/powerpoint/2010/main" val="139186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C08F-F8AA-459A-B7B2-DBD0EBC9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UZF Animation</a:t>
            </a:r>
            <a:r>
              <a:rPr lang="en-US" u="sng" dirty="0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7FED-8F6C-405B-88B2-4EC4ED93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Keating with and without accounting for unsaturated zone</a:t>
            </a:r>
          </a:p>
          <a:p>
            <a:r>
              <a:rPr lang="en-US" dirty="0"/>
              <a:t>Comparison with VS2D for a sand and silt case</a:t>
            </a:r>
          </a:p>
        </p:txBody>
      </p:sp>
    </p:spTree>
    <p:extLst>
      <p:ext uri="{BB962C8B-B14F-4D97-AF65-F5344CB8AC3E}">
        <p14:creationId xmlns:p14="http://schemas.microsoft.com/office/powerpoint/2010/main" val="84954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5" y="-17283"/>
            <a:ext cx="9116696" cy="639452"/>
          </a:xfrm>
        </p:spPr>
        <p:txBody>
          <a:bodyPr/>
          <a:lstStyle/>
          <a:p>
            <a:pPr algn="ctr"/>
            <a:r>
              <a:rPr lang="en-US" dirty="0"/>
              <a:t>Breakthrough curves with and w/o UZT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65689"/>
            <a:ext cx="2606769" cy="361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95" y="697830"/>
            <a:ext cx="5660162" cy="3920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" y="4870474"/>
            <a:ext cx="9116697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95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65689"/>
            <a:ext cx="2606769" cy="361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" y="4870474"/>
            <a:ext cx="9116697" cy="1962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7" y="713351"/>
            <a:ext cx="5841274" cy="384921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81000" y="-17283"/>
            <a:ext cx="8305800" cy="63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FF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99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Including the UZT package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921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SFT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MODFLOW simulation will need to have the SFR package activated</a:t>
            </a:r>
          </a:p>
          <a:p>
            <a:r>
              <a:rPr lang="en-US" dirty="0"/>
              <a:t>Keep an eye on the linker file size</a:t>
            </a:r>
          </a:p>
          <a:p>
            <a:r>
              <a:rPr lang="en-US" dirty="0"/>
              <a:t>An additional benchmark in the MT3D-USGS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74439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" y="154429"/>
            <a:ext cx="8305800" cy="1143000"/>
          </a:xfrm>
        </p:spPr>
        <p:txBody>
          <a:bodyPr/>
          <a:lstStyle/>
          <a:p>
            <a:r>
              <a:rPr lang="en-US" dirty="0"/>
              <a:t>SFT Benchmark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93970"/>
            <a:ext cx="2606769" cy="361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5" y="1527633"/>
            <a:ext cx="3046126" cy="4209691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548739" y="1462317"/>
            <a:ext cx="5138056" cy="4317996"/>
            <a:chOff x="-1" y="1494975"/>
            <a:chExt cx="5138056" cy="4317996"/>
          </a:xfrm>
        </p:grpSpPr>
        <p:sp>
          <p:nvSpPr>
            <p:cNvPr id="33" name="Rectangle 32"/>
            <p:cNvSpPr/>
            <p:nvPr/>
          </p:nvSpPr>
          <p:spPr bwMode="auto">
            <a:xfrm>
              <a:off x="97969" y="1494975"/>
              <a:ext cx="5040086" cy="431799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079171" y="4005939"/>
              <a:ext cx="828089" cy="1300323"/>
              <a:chOff x="2079171" y="4005939"/>
              <a:chExt cx="828089" cy="130032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079171" y="4067073"/>
                <a:ext cx="828089" cy="1239189"/>
                <a:chOff x="2079171" y="4067073"/>
                <a:chExt cx="828089" cy="1239189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2094401" y="4067073"/>
                  <a:ext cx="812859" cy="1239189"/>
                  <a:chOff x="2072629" y="4088845"/>
                  <a:chExt cx="812859" cy="1239189"/>
                </a:xfrm>
              </p:grpSpPr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3642931">
                    <a:off x="1916310" y="4358855"/>
                    <a:ext cx="1125498" cy="812859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/>
                  <p:cNvSpPr/>
                  <p:nvPr/>
                </p:nvSpPr>
                <p:spPr bwMode="auto">
                  <a:xfrm>
                    <a:off x="2244069" y="4088845"/>
                    <a:ext cx="444701" cy="26251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 bwMode="auto">
                <a:xfrm>
                  <a:off x="2079171" y="4844139"/>
                  <a:ext cx="186670" cy="119747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37"/>
              <p:cNvSpPr/>
              <p:nvPr/>
            </p:nvSpPr>
            <p:spPr bwMode="auto">
              <a:xfrm>
                <a:off x="2488191" y="4005939"/>
                <a:ext cx="298552" cy="17151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2"/>
            <p:cNvSpPr/>
            <p:nvPr/>
          </p:nvSpPr>
          <p:spPr bwMode="auto">
            <a:xfrm>
              <a:off x="-1" y="392973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199" y="2208669"/>
              <a:ext cx="3907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Injection Point</a:t>
              </a: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 flipH="1" flipV="1">
              <a:off x="534667" y="2793444"/>
              <a:ext cx="183786" cy="92946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576942" y="4505556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281 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21971" y="3504070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105 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8452" y="3144844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38 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1884" y="3700014"/>
              <a:ext cx="9797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 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4824" y="4679730"/>
              <a:ext cx="1382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433 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0254" y="5082502"/>
              <a:ext cx="1382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619 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 rot="2093764">
              <a:off x="1916562" y="4230078"/>
              <a:ext cx="1392695" cy="46836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urve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12700">
                    <a:solidFill>
                      <a:srgbClr val="618FFD"/>
                    </a:solidFill>
                    <a:prstDash val="solid"/>
                  </a:ln>
                  <a:pattFill prst="pct50">
                    <a:fgClr>
                      <a:srgbClr val="618FFD"/>
                    </a:fgClr>
                    <a:bgClr>
                      <a:srgbClr val="618FFD">
                        <a:lumMod val="20000"/>
                        <a:lumOff val="80000"/>
                      </a:srgbClr>
                    </a:bgClr>
                  </a:pattFill>
                  <a:effectLst>
                    <a:outerShdw dist="38100" dir="2640000" algn="bl" rotWithShape="0">
                      <a:srgbClr val="618FFD"/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</a:rPr>
                <a:t>FLOW</a:t>
              </a:r>
            </a:p>
          </p:txBody>
        </p:sp>
        <p:sp>
          <p:nvSpPr>
            <p:cNvPr id="31" name="Up Arrow 30"/>
            <p:cNvSpPr/>
            <p:nvPr/>
          </p:nvSpPr>
          <p:spPr bwMode="auto">
            <a:xfrm>
              <a:off x="3701146" y="3447211"/>
              <a:ext cx="223153" cy="526067"/>
            </a:xfrm>
            <a:prstGeom prst="upArrow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92284" y="3885070"/>
              <a:ext cx="560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586596" y="3657600"/>
              <a:ext cx="4235570" cy="2085177"/>
            </a:xfrm>
            <a:custGeom>
              <a:avLst/>
              <a:gdLst>
                <a:gd name="connsiteX0" fmla="*/ 0 w 4235570"/>
                <a:gd name="connsiteY0" fmla="*/ 51758 h 2085177"/>
                <a:gd name="connsiteX1" fmla="*/ 94891 w 4235570"/>
                <a:gd name="connsiteY1" fmla="*/ 129396 h 2085177"/>
                <a:gd name="connsiteX2" fmla="*/ 146649 w 4235570"/>
                <a:gd name="connsiteY2" fmla="*/ 163902 h 2085177"/>
                <a:gd name="connsiteX3" fmla="*/ 276046 w 4235570"/>
                <a:gd name="connsiteY3" fmla="*/ 112143 h 2085177"/>
                <a:gd name="connsiteX4" fmla="*/ 336430 w 4235570"/>
                <a:gd name="connsiteY4" fmla="*/ 77638 h 2085177"/>
                <a:gd name="connsiteX5" fmla="*/ 388189 w 4235570"/>
                <a:gd name="connsiteY5" fmla="*/ 51758 h 2085177"/>
                <a:gd name="connsiteX6" fmla="*/ 517585 w 4235570"/>
                <a:gd name="connsiteY6" fmla="*/ 17253 h 2085177"/>
                <a:gd name="connsiteX7" fmla="*/ 681487 w 4235570"/>
                <a:gd name="connsiteY7" fmla="*/ 0 h 2085177"/>
                <a:gd name="connsiteX8" fmla="*/ 802257 w 4235570"/>
                <a:gd name="connsiteY8" fmla="*/ 17253 h 2085177"/>
                <a:gd name="connsiteX9" fmla="*/ 888521 w 4235570"/>
                <a:gd name="connsiteY9" fmla="*/ 51758 h 2085177"/>
                <a:gd name="connsiteX10" fmla="*/ 992038 w 4235570"/>
                <a:gd name="connsiteY10" fmla="*/ 172528 h 2085177"/>
                <a:gd name="connsiteX11" fmla="*/ 1138687 w 4235570"/>
                <a:gd name="connsiteY11" fmla="*/ 379562 h 2085177"/>
                <a:gd name="connsiteX12" fmla="*/ 1216325 w 4235570"/>
                <a:gd name="connsiteY12" fmla="*/ 543464 h 2085177"/>
                <a:gd name="connsiteX13" fmla="*/ 1224951 w 4235570"/>
                <a:gd name="connsiteY13" fmla="*/ 785004 h 2085177"/>
                <a:gd name="connsiteX14" fmla="*/ 1224951 w 4235570"/>
                <a:gd name="connsiteY14" fmla="*/ 931653 h 2085177"/>
                <a:gd name="connsiteX15" fmla="*/ 1268083 w 4235570"/>
                <a:gd name="connsiteY15" fmla="*/ 1078302 h 2085177"/>
                <a:gd name="connsiteX16" fmla="*/ 1311215 w 4235570"/>
                <a:gd name="connsiteY16" fmla="*/ 1181819 h 2085177"/>
                <a:gd name="connsiteX17" fmla="*/ 1354347 w 4235570"/>
                <a:gd name="connsiteY17" fmla="*/ 1285336 h 2085177"/>
                <a:gd name="connsiteX18" fmla="*/ 1457864 w 4235570"/>
                <a:gd name="connsiteY18" fmla="*/ 1388853 h 2085177"/>
                <a:gd name="connsiteX19" fmla="*/ 1492370 w 4235570"/>
                <a:gd name="connsiteY19" fmla="*/ 1397479 h 2085177"/>
                <a:gd name="connsiteX20" fmla="*/ 1561381 w 4235570"/>
                <a:gd name="connsiteY20" fmla="*/ 1362974 h 2085177"/>
                <a:gd name="connsiteX21" fmla="*/ 1673525 w 4235570"/>
                <a:gd name="connsiteY21" fmla="*/ 1345721 h 2085177"/>
                <a:gd name="connsiteX22" fmla="*/ 1802921 w 4235570"/>
                <a:gd name="connsiteY22" fmla="*/ 1337094 h 2085177"/>
                <a:gd name="connsiteX23" fmla="*/ 1923691 w 4235570"/>
                <a:gd name="connsiteY23" fmla="*/ 1354347 h 2085177"/>
                <a:gd name="connsiteX24" fmla="*/ 2035834 w 4235570"/>
                <a:gd name="connsiteY24" fmla="*/ 1431985 h 2085177"/>
                <a:gd name="connsiteX25" fmla="*/ 2156604 w 4235570"/>
                <a:gd name="connsiteY25" fmla="*/ 1500996 h 2085177"/>
                <a:gd name="connsiteX26" fmla="*/ 2208362 w 4235570"/>
                <a:gd name="connsiteY26" fmla="*/ 1526875 h 2085177"/>
                <a:gd name="connsiteX27" fmla="*/ 2294627 w 4235570"/>
                <a:gd name="connsiteY27" fmla="*/ 1526875 h 2085177"/>
                <a:gd name="connsiteX28" fmla="*/ 2398144 w 4235570"/>
                <a:gd name="connsiteY28" fmla="*/ 1509623 h 2085177"/>
                <a:gd name="connsiteX29" fmla="*/ 2475781 w 4235570"/>
                <a:gd name="connsiteY29" fmla="*/ 1492370 h 2085177"/>
                <a:gd name="connsiteX30" fmla="*/ 2544793 w 4235570"/>
                <a:gd name="connsiteY30" fmla="*/ 1466491 h 2085177"/>
                <a:gd name="connsiteX31" fmla="*/ 2587925 w 4235570"/>
                <a:gd name="connsiteY31" fmla="*/ 1457864 h 2085177"/>
                <a:gd name="connsiteX32" fmla="*/ 2665562 w 4235570"/>
                <a:gd name="connsiteY32" fmla="*/ 1492370 h 2085177"/>
                <a:gd name="connsiteX33" fmla="*/ 2751827 w 4235570"/>
                <a:gd name="connsiteY33" fmla="*/ 1544128 h 2085177"/>
                <a:gd name="connsiteX34" fmla="*/ 2829464 w 4235570"/>
                <a:gd name="connsiteY34" fmla="*/ 1587260 h 2085177"/>
                <a:gd name="connsiteX35" fmla="*/ 2932981 w 4235570"/>
                <a:gd name="connsiteY35" fmla="*/ 1647645 h 2085177"/>
                <a:gd name="connsiteX36" fmla="*/ 3027872 w 4235570"/>
                <a:gd name="connsiteY36" fmla="*/ 1725283 h 2085177"/>
                <a:gd name="connsiteX37" fmla="*/ 3088257 w 4235570"/>
                <a:gd name="connsiteY37" fmla="*/ 1828800 h 2085177"/>
                <a:gd name="connsiteX38" fmla="*/ 3140015 w 4235570"/>
                <a:gd name="connsiteY38" fmla="*/ 1940943 h 2085177"/>
                <a:gd name="connsiteX39" fmla="*/ 3183147 w 4235570"/>
                <a:gd name="connsiteY39" fmla="*/ 2009955 h 2085177"/>
                <a:gd name="connsiteX40" fmla="*/ 3234906 w 4235570"/>
                <a:gd name="connsiteY40" fmla="*/ 2078966 h 2085177"/>
                <a:gd name="connsiteX41" fmla="*/ 3321170 w 4235570"/>
                <a:gd name="connsiteY41" fmla="*/ 2078966 h 2085177"/>
                <a:gd name="connsiteX42" fmla="*/ 3381555 w 4235570"/>
                <a:gd name="connsiteY42" fmla="*/ 2053087 h 2085177"/>
                <a:gd name="connsiteX43" fmla="*/ 3459193 w 4235570"/>
                <a:gd name="connsiteY43" fmla="*/ 2018581 h 2085177"/>
                <a:gd name="connsiteX44" fmla="*/ 3554083 w 4235570"/>
                <a:gd name="connsiteY44" fmla="*/ 2001328 h 2085177"/>
                <a:gd name="connsiteX45" fmla="*/ 3717985 w 4235570"/>
                <a:gd name="connsiteY45" fmla="*/ 1984075 h 2085177"/>
                <a:gd name="connsiteX46" fmla="*/ 3916393 w 4235570"/>
                <a:gd name="connsiteY46" fmla="*/ 1975449 h 2085177"/>
                <a:gd name="connsiteX47" fmla="*/ 3968151 w 4235570"/>
                <a:gd name="connsiteY47" fmla="*/ 1966823 h 2085177"/>
                <a:gd name="connsiteX48" fmla="*/ 4054415 w 4235570"/>
                <a:gd name="connsiteY48" fmla="*/ 1949570 h 2085177"/>
                <a:gd name="connsiteX49" fmla="*/ 4157932 w 4235570"/>
                <a:gd name="connsiteY49" fmla="*/ 1906438 h 2085177"/>
                <a:gd name="connsiteX50" fmla="*/ 4235570 w 4235570"/>
                <a:gd name="connsiteY50" fmla="*/ 1940943 h 208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235570" h="2085177">
                  <a:moveTo>
                    <a:pt x="0" y="51758"/>
                  </a:moveTo>
                  <a:cubicBezTo>
                    <a:pt x="35225" y="81231"/>
                    <a:pt x="70450" y="110705"/>
                    <a:pt x="94891" y="129396"/>
                  </a:cubicBezTo>
                  <a:cubicBezTo>
                    <a:pt x="119333" y="148087"/>
                    <a:pt x="116457" y="166778"/>
                    <a:pt x="146649" y="163902"/>
                  </a:cubicBezTo>
                  <a:cubicBezTo>
                    <a:pt x="176842" y="161027"/>
                    <a:pt x="244416" y="126520"/>
                    <a:pt x="276046" y="112143"/>
                  </a:cubicBezTo>
                  <a:cubicBezTo>
                    <a:pt x="307676" y="97766"/>
                    <a:pt x="317740" y="87702"/>
                    <a:pt x="336430" y="77638"/>
                  </a:cubicBezTo>
                  <a:cubicBezTo>
                    <a:pt x="355120" y="67574"/>
                    <a:pt x="357997" y="61822"/>
                    <a:pt x="388189" y="51758"/>
                  </a:cubicBezTo>
                  <a:cubicBezTo>
                    <a:pt x="418382" y="41694"/>
                    <a:pt x="468702" y="25879"/>
                    <a:pt x="517585" y="17253"/>
                  </a:cubicBezTo>
                  <a:cubicBezTo>
                    <a:pt x="566468" y="8627"/>
                    <a:pt x="634042" y="0"/>
                    <a:pt x="681487" y="0"/>
                  </a:cubicBezTo>
                  <a:cubicBezTo>
                    <a:pt x="728932" y="0"/>
                    <a:pt x="767751" y="8627"/>
                    <a:pt x="802257" y="17253"/>
                  </a:cubicBezTo>
                  <a:cubicBezTo>
                    <a:pt x="836763" y="25879"/>
                    <a:pt x="856891" y="25879"/>
                    <a:pt x="888521" y="51758"/>
                  </a:cubicBezTo>
                  <a:cubicBezTo>
                    <a:pt x="920151" y="77637"/>
                    <a:pt x="950344" y="117894"/>
                    <a:pt x="992038" y="172528"/>
                  </a:cubicBezTo>
                  <a:cubicBezTo>
                    <a:pt x="1033732" y="227162"/>
                    <a:pt x="1101306" y="317739"/>
                    <a:pt x="1138687" y="379562"/>
                  </a:cubicBezTo>
                  <a:cubicBezTo>
                    <a:pt x="1176068" y="441385"/>
                    <a:pt x="1201948" y="475890"/>
                    <a:pt x="1216325" y="543464"/>
                  </a:cubicBezTo>
                  <a:cubicBezTo>
                    <a:pt x="1230702" y="611038"/>
                    <a:pt x="1223513" y="720306"/>
                    <a:pt x="1224951" y="785004"/>
                  </a:cubicBezTo>
                  <a:cubicBezTo>
                    <a:pt x="1226389" y="849702"/>
                    <a:pt x="1217762" y="882770"/>
                    <a:pt x="1224951" y="931653"/>
                  </a:cubicBezTo>
                  <a:cubicBezTo>
                    <a:pt x="1232140" y="980536"/>
                    <a:pt x="1253706" y="1036608"/>
                    <a:pt x="1268083" y="1078302"/>
                  </a:cubicBezTo>
                  <a:cubicBezTo>
                    <a:pt x="1282460" y="1119996"/>
                    <a:pt x="1311215" y="1181819"/>
                    <a:pt x="1311215" y="1181819"/>
                  </a:cubicBezTo>
                  <a:cubicBezTo>
                    <a:pt x="1325592" y="1216325"/>
                    <a:pt x="1329906" y="1250830"/>
                    <a:pt x="1354347" y="1285336"/>
                  </a:cubicBezTo>
                  <a:cubicBezTo>
                    <a:pt x="1378788" y="1319842"/>
                    <a:pt x="1434860" y="1370163"/>
                    <a:pt x="1457864" y="1388853"/>
                  </a:cubicBezTo>
                  <a:cubicBezTo>
                    <a:pt x="1480868" y="1407543"/>
                    <a:pt x="1475117" y="1401792"/>
                    <a:pt x="1492370" y="1397479"/>
                  </a:cubicBezTo>
                  <a:cubicBezTo>
                    <a:pt x="1509623" y="1393166"/>
                    <a:pt x="1531189" y="1371600"/>
                    <a:pt x="1561381" y="1362974"/>
                  </a:cubicBezTo>
                  <a:cubicBezTo>
                    <a:pt x="1591574" y="1354348"/>
                    <a:pt x="1633268" y="1350034"/>
                    <a:pt x="1673525" y="1345721"/>
                  </a:cubicBezTo>
                  <a:cubicBezTo>
                    <a:pt x="1713782" y="1341408"/>
                    <a:pt x="1761227" y="1335656"/>
                    <a:pt x="1802921" y="1337094"/>
                  </a:cubicBezTo>
                  <a:cubicBezTo>
                    <a:pt x="1844615" y="1338532"/>
                    <a:pt x="1884872" y="1338532"/>
                    <a:pt x="1923691" y="1354347"/>
                  </a:cubicBezTo>
                  <a:cubicBezTo>
                    <a:pt x="1962510" y="1370162"/>
                    <a:pt x="1997015" y="1407544"/>
                    <a:pt x="2035834" y="1431985"/>
                  </a:cubicBezTo>
                  <a:cubicBezTo>
                    <a:pt x="2074653" y="1456426"/>
                    <a:pt x="2127849" y="1485181"/>
                    <a:pt x="2156604" y="1500996"/>
                  </a:cubicBezTo>
                  <a:cubicBezTo>
                    <a:pt x="2185359" y="1516811"/>
                    <a:pt x="2185358" y="1522562"/>
                    <a:pt x="2208362" y="1526875"/>
                  </a:cubicBezTo>
                  <a:cubicBezTo>
                    <a:pt x="2231366" y="1531188"/>
                    <a:pt x="2262997" y="1529750"/>
                    <a:pt x="2294627" y="1526875"/>
                  </a:cubicBezTo>
                  <a:cubicBezTo>
                    <a:pt x="2326257" y="1524000"/>
                    <a:pt x="2367952" y="1515374"/>
                    <a:pt x="2398144" y="1509623"/>
                  </a:cubicBezTo>
                  <a:cubicBezTo>
                    <a:pt x="2428336" y="1503872"/>
                    <a:pt x="2451340" y="1499559"/>
                    <a:pt x="2475781" y="1492370"/>
                  </a:cubicBezTo>
                  <a:cubicBezTo>
                    <a:pt x="2500222" y="1485181"/>
                    <a:pt x="2526102" y="1472242"/>
                    <a:pt x="2544793" y="1466491"/>
                  </a:cubicBezTo>
                  <a:cubicBezTo>
                    <a:pt x="2563484" y="1460740"/>
                    <a:pt x="2567797" y="1453551"/>
                    <a:pt x="2587925" y="1457864"/>
                  </a:cubicBezTo>
                  <a:cubicBezTo>
                    <a:pt x="2608053" y="1462177"/>
                    <a:pt x="2638245" y="1477993"/>
                    <a:pt x="2665562" y="1492370"/>
                  </a:cubicBezTo>
                  <a:cubicBezTo>
                    <a:pt x="2692879" y="1506747"/>
                    <a:pt x="2724510" y="1528313"/>
                    <a:pt x="2751827" y="1544128"/>
                  </a:cubicBezTo>
                  <a:cubicBezTo>
                    <a:pt x="2779144" y="1559943"/>
                    <a:pt x="2799272" y="1570007"/>
                    <a:pt x="2829464" y="1587260"/>
                  </a:cubicBezTo>
                  <a:cubicBezTo>
                    <a:pt x="2859656" y="1604513"/>
                    <a:pt x="2899913" y="1624641"/>
                    <a:pt x="2932981" y="1647645"/>
                  </a:cubicBezTo>
                  <a:cubicBezTo>
                    <a:pt x="2966049" y="1670649"/>
                    <a:pt x="3001993" y="1695091"/>
                    <a:pt x="3027872" y="1725283"/>
                  </a:cubicBezTo>
                  <a:cubicBezTo>
                    <a:pt x="3053751" y="1755475"/>
                    <a:pt x="3069567" y="1792857"/>
                    <a:pt x="3088257" y="1828800"/>
                  </a:cubicBezTo>
                  <a:cubicBezTo>
                    <a:pt x="3106947" y="1864743"/>
                    <a:pt x="3124200" y="1910751"/>
                    <a:pt x="3140015" y="1940943"/>
                  </a:cubicBezTo>
                  <a:cubicBezTo>
                    <a:pt x="3155830" y="1971136"/>
                    <a:pt x="3167332" y="1986951"/>
                    <a:pt x="3183147" y="2009955"/>
                  </a:cubicBezTo>
                  <a:cubicBezTo>
                    <a:pt x="3198962" y="2032959"/>
                    <a:pt x="3211902" y="2067464"/>
                    <a:pt x="3234906" y="2078966"/>
                  </a:cubicBezTo>
                  <a:cubicBezTo>
                    <a:pt x="3257910" y="2090468"/>
                    <a:pt x="3296729" y="2083279"/>
                    <a:pt x="3321170" y="2078966"/>
                  </a:cubicBezTo>
                  <a:cubicBezTo>
                    <a:pt x="3345611" y="2074653"/>
                    <a:pt x="3381555" y="2053087"/>
                    <a:pt x="3381555" y="2053087"/>
                  </a:cubicBezTo>
                  <a:cubicBezTo>
                    <a:pt x="3404559" y="2043023"/>
                    <a:pt x="3430438" y="2027207"/>
                    <a:pt x="3459193" y="2018581"/>
                  </a:cubicBezTo>
                  <a:cubicBezTo>
                    <a:pt x="3487948" y="2009955"/>
                    <a:pt x="3510951" y="2007079"/>
                    <a:pt x="3554083" y="2001328"/>
                  </a:cubicBezTo>
                  <a:cubicBezTo>
                    <a:pt x="3597215" y="1995577"/>
                    <a:pt x="3657600" y="1988388"/>
                    <a:pt x="3717985" y="1984075"/>
                  </a:cubicBezTo>
                  <a:cubicBezTo>
                    <a:pt x="3778370" y="1979762"/>
                    <a:pt x="3874699" y="1978324"/>
                    <a:pt x="3916393" y="1975449"/>
                  </a:cubicBezTo>
                  <a:cubicBezTo>
                    <a:pt x="3958087" y="1972574"/>
                    <a:pt x="3945147" y="1971136"/>
                    <a:pt x="3968151" y="1966823"/>
                  </a:cubicBezTo>
                  <a:cubicBezTo>
                    <a:pt x="3991155" y="1962510"/>
                    <a:pt x="4022785" y="1959634"/>
                    <a:pt x="4054415" y="1949570"/>
                  </a:cubicBezTo>
                  <a:cubicBezTo>
                    <a:pt x="4086045" y="1939506"/>
                    <a:pt x="4127740" y="1907876"/>
                    <a:pt x="4157932" y="1906438"/>
                  </a:cubicBezTo>
                  <a:cubicBezTo>
                    <a:pt x="4188124" y="1905000"/>
                    <a:pt x="4211847" y="1922971"/>
                    <a:pt x="4235570" y="1940943"/>
                  </a:cubicBezTo>
                </a:path>
              </a:pathLst>
            </a:custGeom>
            <a:noFill/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6685" y="377733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012372" y="3646711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491342" y="3733797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839686" y="4746167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320143" y="5181595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0854" y="554083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29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" y="154429"/>
            <a:ext cx="8305800" cy="1143000"/>
          </a:xfrm>
        </p:spPr>
        <p:txBody>
          <a:bodyPr/>
          <a:lstStyle/>
          <a:p>
            <a:r>
              <a:rPr lang="en-US" dirty="0"/>
              <a:t>SFT Benchmark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93970"/>
            <a:ext cx="2606769" cy="361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5" y="1527633"/>
            <a:ext cx="3046126" cy="4209691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548739" y="1462317"/>
            <a:ext cx="5138056" cy="4317996"/>
            <a:chOff x="-1" y="1494975"/>
            <a:chExt cx="5138056" cy="4317996"/>
          </a:xfrm>
        </p:grpSpPr>
        <p:sp>
          <p:nvSpPr>
            <p:cNvPr id="33" name="Rectangle 32"/>
            <p:cNvSpPr/>
            <p:nvPr/>
          </p:nvSpPr>
          <p:spPr bwMode="auto">
            <a:xfrm>
              <a:off x="97969" y="1494975"/>
              <a:ext cx="5040086" cy="431799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079171" y="4005939"/>
              <a:ext cx="828089" cy="1300323"/>
              <a:chOff x="2079171" y="4005939"/>
              <a:chExt cx="828089" cy="130032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079171" y="4067073"/>
                <a:ext cx="828089" cy="1239189"/>
                <a:chOff x="2079171" y="4067073"/>
                <a:chExt cx="828089" cy="1239189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2094401" y="4067073"/>
                  <a:ext cx="812859" cy="1239189"/>
                  <a:chOff x="2072629" y="4088845"/>
                  <a:chExt cx="812859" cy="1239189"/>
                </a:xfrm>
              </p:grpSpPr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3642931">
                    <a:off x="1916310" y="4358855"/>
                    <a:ext cx="1125498" cy="812859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/>
                  <p:cNvSpPr/>
                  <p:nvPr/>
                </p:nvSpPr>
                <p:spPr bwMode="auto">
                  <a:xfrm>
                    <a:off x="2244069" y="4088845"/>
                    <a:ext cx="444701" cy="26251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 bwMode="auto">
                <a:xfrm>
                  <a:off x="2079171" y="4844139"/>
                  <a:ext cx="186670" cy="119747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37"/>
              <p:cNvSpPr/>
              <p:nvPr/>
            </p:nvSpPr>
            <p:spPr bwMode="auto">
              <a:xfrm>
                <a:off x="2488191" y="4005939"/>
                <a:ext cx="298552" cy="17151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2"/>
            <p:cNvSpPr/>
            <p:nvPr/>
          </p:nvSpPr>
          <p:spPr bwMode="auto">
            <a:xfrm>
              <a:off x="-1" y="392973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199" y="2208669"/>
              <a:ext cx="3907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Injection Point</a:t>
              </a: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 flipH="1" flipV="1">
              <a:off x="534667" y="2793444"/>
              <a:ext cx="183786" cy="92946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576942" y="4505556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281 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21971" y="3504070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105 m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8452" y="3144844"/>
              <a:ext cx="1948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38 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1884" y="3700014"/>
              <a:ext cx="9797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 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4824" y="4679730"/>
              <a:ext cx="1382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433 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0254" y="5082502"/>
              <a:ext cx="1382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619 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 rot="2093764">
              <a:off x="1916562" y="4230078"/>
              <a:ext cx="1392695" cy="46836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urve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12700">
                    <a:solidFill>
                      <a:srgbClr val="618FFD"/>
                    </a:solidFill>
                    <a:prstDash val="solid"/>
                  </a:ln>
                  <a:pattFill prst="pct50">
                    <a:fgClr>
                      <a:srgbClr val="618FFD"/>
                    </a:fgClr>
                    <a:bgClr>
                      <a:srgbClr val="618FFD">
                        <a:lumMod val="20000"/>
                        <a:lumOff val="80000"/>
                      </a:srgbClr>
                    </a:bgClr>
                  </a:pattFill>
                  <a:effectLst>
                    <a:outerShdw dist="38100" dir="2640000" algn="bl" rotWithShape="0">
                      <a:srgbClr val="618FFD"/>
                    </a:outerShdw>
                  </a:effectLst>
                  <a:uLnTx/>
                  <a:uFillTx/>
                  <a:latin typeface="Arial"/>
                  <a:ea typeface="+mn-ea"/>
                  <a:cs typeface="+mn-cs"/>
                </a:rPr>
                <a:t>FLOW</a:t>
              </a:r>
            </a:p>
          </p:txBody>
        </p:sp>
        <p:sp>
          <p:nvSpPr>
            <p:cNvPr id="31" name="Up Arrow 30"/>
            <p:cNvSpPr/>
            <p:nvPr/>
          </p:nvSpPr>
          <p:spPr bwMode="auto">
            <a:xfrm>
              <a:off x="3701146" y="3447211"/>
              <a:ext cx="223153" cy="526067"/>
            </a:xfrm>
            <a:prstGeom prst="upArrow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92284" y="3885070"/>
              <a:ext cx="560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586596" y="3657600"/>
              <a:ext cx="4235570" cy="2085177"/>
            </a:xfrm>
            <a:custGeom>
              <a:avLst/>
              <a:gdLst>
                <a:gd name="connsiteX0" fmla="*/ 0 w 4235570"/>
                <a:gd name="connsiteY0" fmla="*/ 51758 h 2085177"/>
                <a:gd name="connsiteX1" fmla="*/ 94891 w 4235570"/>
                <a:gd name="connsiteY1" fmla="*/ 129396 h 2085177"/>
                <a:gd name="connsiteX2" fmla="*/ 146649 w 4235570"/>
                <a:gd name="connsiteY2" fmla="*/ 163902 h 2085177"/>
                <a:gd name="connsiteX3" fmla="*/ 276046 w 4235570"/>
                <a:gd name="connsiteY3" fmla="*/ 112143 h 2085177"/>
                <a:gd name="connsiteX4" fmla="*/ 336430 w 4235570"/>
                <a:gd name="connsiteY4" fmla="*/ 77638 h 2085177"/>
                <a:gd name="connsiteX5" fmla="*/ 388189 w 4235570"/>
                <a:gd name="connsiteY5" fmla="*/ 51758 h 2085177"/>
                <a:gd name="connsiteX6" fmla="*/ 517585 w 4235570"/>
                <a:gd name="connsiteY6" fmla="*/ 17253 h 2085177"/>
                <a:gd name="connsiteX7" fmla="*/ 681487 w 4235570"/>
                <a:gd name="connsiteY7" fmla="*/ 0 h 2085177"/>
                <a:gd name="connsiteX8" fmla="*/ 802257 w 4235570"/>
                <a:gd name="connsiteY8" fmla="*/ 17253 h 2085177"/>
                <a:gd name="connsiteX9" fmla="*/ 888521 w 4235570"/>
                <a:gd name="connsiteY9" fmla="*/ 51758 h 2085177"/>
                <a:gd name="connsiteX10" fmla="*/ 992038 w 4235570"/>
                <a:gd name="connsiteY10" fmla="*/ 172528 h 2085177"/>
                <a:gd name="connsiteX11" fmla="*/ 1138687 w 4235570"/>
                <a:gd name="connsiteY11" fmla="*/ 379562 h 2085177"/>
                <a:gd name="connsiteX12" fmla="*/ 1216325 w 4235570"/>
                <a:gd name="connsiteY12" fmla="*/ 543464 h 2085177"/>
                <a:gd name="connsiteX13" fmla="*/ 1224951 w 4235570"/>
                <a:gd name="connsiteY13" fmla="*/ 785004 h 2085177"/>
                <a:gd name="connsiteX14" fmla="*/ 1224951 w 4235570"/>
                <a:gd name="connsiteY14" fmla="*/ 931653 h 2085177"/>
                <a:gd name="connsiteX15" fmla="*/ 1268083 w 4235570"/>
                <a:gd name="connsiteY15" fmla="*/ 1078302 h 2085177"/>
                <a:gd name="connsiteX16" fmla="*/ 1311215 w 4235570"/>
                <a:gd name="connsiteY16" fmla="*/ 1181819 h 2085177"/>
                <a:gd name="connsiteX17" fmla="*/ 1354347 w 4235570"/>
                <a:gd name="connsiteY17" fmla="*/ 1285336 h 2085177"/>
                <a:gd name="connsiteX18" fmla="*/ 1457864 w 4235570"/>
                <a:gd name="connsiteY18" fmla="*/ 1388853 h 2085177"/>
                <a:gd name="connsiteX19" fmla="*/ 1492370 w 4235570"/>
                <a:gd name="connsiteY19" fmla="*/ 1397479 h 2085177"/>
                <a:gd name="connsiteX20" fmla="*/ 1561381 w 4235570"/>
                <a:gd name="connsiteY20" fmla="*/ 1362974 h 2085177"/>
                <a:gd name="connsiteX21" fmla="*/ 1673525 w 4235570"/>
                <a:gd name="connsiteY21" fmla="*/ 1345721 h 2085177"/>
                <a:gd name="connsiteX22" fmla="*/ 1802921 w 4235570"/>
                <a:gd name="connsiteY22" fmla="*/ 1337094 h 2085177"/>
                <a:gd name="connsiteX23" fmla="*/ 1923691 w 4235570"/>
                <a:gd name="connsiteY23" fmla="*/ 1354347 h 2085177"/>
                <a:gd name="connsiteX24" fmla="*/ 2035834 w 4235570"/>
                <a:gd name="connsiteY24" fmla="*/ 1431985 h 2085177"/>
                <a:gd name="connsiteX25" fmla="*/ 2156604 w 4235570"/>
                <a:gd name="connsiteY25" fmla="*/ 1500996 h 2085177"/>
                <a:gd name="connsiteX26" fmla="*/ 2208362 w 4235570"/>
                <a:gd name="connsiteY26" fmla="*/ 1526875 h 2085177"/>
                <a:gd name="connsiteX27" fmla="*/ 2294627 w 4235570"/>
                <a:gd name="connsiteY27" fmla="*/ 1526875 h 2085177"/>
                <a:gd name="connsiteX28" fmla="*/ 2398144 w 4235570"/>
                <a:gd name="connsiteY28" fmla="*/ 1509623 h 2085177"/>
                <a:gd name="connsiteX29" fmla="*/ 2475781 w 4235570"/>
                <a:gd name="connsiteY29" fmla="*/ 1492370 h 2085177"/>
                <a:gd name="connsiteX30" fmla="*/ 2544793 w 4235570"/>
                <a:gd name="connsiteY30" fmla="*/ 1466491 h 2085177"/>
                <a:gd name="connsiteX31" fmla="*/ 2587925 w 4235570"/>
                <a:gd name="connsiteY31" fmla="*/ 1457864 h 2085177"/>
                <a:gd name="connsiteX32" fmla="*/ 2665562 w 4235570"/>
                <a:gd name="connsiteY32" fmla="*/ 1492370 h 2085177"/>
                <a:gd name="connsiteX33" fmla="*/ 2751827 w 4235570"/>
                <a:gd name="connsiteY33" fmla="*/ 1544128 h 2085177"/>
                <a:gd name="connsiteX34" fmla="*/ 2829464 w 4235570"/>
                <a:gd name="connsiteY34" fmla="*/ 1587260 h 2085177"/>
                <a:gd name="connsiteX35" fmla="*/ 2932981 w 4235570"/>
                <a:gd name="connsiteY35" fmla="*/ 1647645 h 2085177"/>
                <a:gd name="connsiteX36" fmla="*/ 3027872 w 4235570"/>
                <a:gd name="connsiteY36" fmla="*/ 1725283 h 2085177"/>
                <a:gd name="connsiteX37" fmla="*/ 3088257 w 4235570"/>
                <a:gd name="connsiteY37" fmla="*/ 1828800 h 2085177"/>
                <a:gd name="connsiteX38" fmla="*/ 3140015 w 4235570"/>
                <a:gd name="connsiteY38" fmla="*/ 1940943 h 2085177"/>
                <a:gd name="connsiteX39" fmla="*/ 3183147 w 4235570"/>
                <a:gd name="connsiteY39" fmla="*/ 2009955 h 2085177"/>
                <a:gd name="connsiteX40" fmla="*/ 3234906 w 4235570"/>
                <a:gd name="connsiteY40" fmla="*/ 2078966 h 2085177"/>
                <a:gd name="connsiteX41" fmla="*/ 3321170 w 4235570"/>
                <a:gd name="connsiteY41" fmla="*/ 2078966 h 2085177"/>
                <a:gd name="connsiteX42" fmla="*/ 3381555 w 4235570"/>
                <a:gd name="connsiteY42" fmla="*/ 2053087 h 2085177"/>
                <a:gd name="connsiteX43" fmla="*/ 3459193 w 4235570"/>
                <a:gd name="connsiteY43" fmla="*/ 2018581 h 2085177"/>
                <a:gd name="connsiteX44" fmla="*/ 3554083 w 4235570"/>
                <a:gd name="connsiteY44" fmla="*/ 2001328 h 2085177"/>
                <a:gd name="connsiteX45" fmla="*/ 3717985 w 4235570"/>
                <a:gd name="connsiteY45" fmla="*/ 1984075 h 2085177"/>
                <a:gd name="connsiteX46" fmla="*/ 3916393 w 4235570"/>
                <a:gd name="connsiteY46" fmla="*/ 1975449 h 2085177"/>
                <a:gd name="connsiteX47" fmla="*/ 3968151 w 4235570"/>
                <a:gd name="connsiteY47" fmla="*/ 1966823 h 2085177"/>
                <a:gd name="connsiteX48" fmla="*/ 4054415 w 4235570"/>
                <a:gd name="connsiteY48" fmla="*/ 1949570 h 2085177"/>
                <a:gd name="connsiteX49" fmla="*/ 4157932 w 4235570"/>
                <a:gd name="connsiteY49" fmla="*/ 1906438 h 2085177"/>
                <a:gd name="connsiteX50" fmla="*/ 4235570 w 4235570"/>
                <a:gd name="connsiteY50" fmla="*/ 1940943 h 208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235570" h="2085177">
                  <a:moveTo>
                    <a:pt x="0" y="51758"/>
                  </a:moveTo>
                  <a:cubicBezTo>
                    <a:pt x="35225" y="81231"/>
                    <a:pt x="70450" y="110705"/>
                    <a:pt x="94891" y="129396"/>
                  </a:cubicBezTo>
                  <a:cubicBezTo>
                    <a:pt x="119333" y="148087"/>
                    <a:pt x="116457" y="166778"/>
                    <a:pt x="146649" y="163902"/>
                  </a:cubicBezTo>
                  <a:cubicBezTo>
                    <a:pt x="176842" y="161027"/>
                    <a:pt x="244416" y="126520"/>
                    <a:pt x="276046" y="112143"/>
                  </a:cubicBezTo>
                  <a:cubicBezTo>
                    <a:pt x="307676" y="97766"/>
                    <a:pt x="317740" y="87702"/>
                    <a:pt x="336430" y="77638"/>
                  </a:cubicBezTo>
                  <a:cubicBezTo>
                    <a:pt x="355120" y="67574"/>
                    <a:pt x="357997" y="61822"/>
                    <a:pt x="388189" y="51758"/>
                  </a:cubicBezTo>
                  <a:cubicBezTo>
                    <a:pt x="418382" y="41694"/>
                    <a:pt x="468702" y="25879"/>
                    <a:pt x="517585" y="17253"/>
                  </a:cubicBezTo>
                  <a:cubicBezTo>
                    <a:pt x="566468" y="8627"/>
                    <a:pt x="634042" y="0"/>
                    <a:pt x="681487" y="0"/>
                  </a:cubicBezTo>
                  <a:cubicBezTo>
                    <a:pt x="728932" y="0"/>
                    <a:pt x="767751" y="8627"/>
                    <a:pt x="802257" y="17253"/>
                  </a:cubicBezTo>
                  <a:cubicBezTo>
                    <a:pt x="836763" y="25879"/>
                    <a:pt x="856891" y="25879"/>
                    <a:pt x="888521" y="51758"/>
                  </a:cubicBezTo>
                  <a:cubicBezTo>
                    <a:pt x="920151" y="77637"/>
                    <a:pt x="950344" y="117894"/>
                    <a:pt x="992038" y="172528"/>
                  </a:cubicBezTo>
                  <a:cubicBezTo>
                    <a:pt x="1033732" y="227162"/>
                    <a:pt x="1101306" y="317739"/>
                    <a:pt x="1138687" y="379562"/>
                  </a:cubicBezTo>
                  <a:cubicBezTo>
                    <a:pt x="1176068" y="441385"/>
                    <a:pt x="1201948" y="475890"/>
                    <a:pt x="1216325" y="543464"/>
                  </a:cubicBezTo>
                  <a:cubicBezTo>
                    <a:pt x="1230702" y="611038"/>
                    <a:pt x="1223513" y="720306"/>
                    <a:pt x="1224951" y="785004"/>
                  </a:cubicBezTo>
                  <a:cubicBezTo>
                    <a:pt x="1226389" y="849702"/>
                    <a:pt x="1217762" y="882770"/>
                    <a:pt x="1224951" y="931653"/>
                  </a:cubicBezTo>
                  <a:cubicBezTo>
                    <a:pt x="1232140" y="980536"/>
                    <a:pt x="1253706" y="1036608"/>
                    <a:pt x="1268083" y="1078302"/>
                  </a:cubicBezTo>
                  <a:cubicBezTo>
                    <a:pt x="1282460" y="1119996"/>
                    <a:pt x="1311215" y="1181819"/>
                    <a:pt x="1311215" y="1181819"/>
                  </a:cubicBezTo>
                  <a:cubicBezTo>
                    <a:pt x="1325592" y="1216325"/>
                    <a:pt x="1329906" y="1250830"/>
                    <a:pt x="1354347" y="1285336"/>
                  </a:cubicBezTo>
                  <a:cubicBezTo>
                    <a:pt x="1378788" y="1319842"/>
                    <a:pt x="1434860" y="1370163"/>
                    <a:pt x="1457864" y="1388853"/>
                  </a:cubicBezTo>
                  <a:cubicBezTo>
                    <a:pt x="1480868" y="1407543"/>
                    <a:pt x="1475117" y="1401792"/>
                    <a:pt x="1492370" y="1397479"/>
                  </a:cubicBezTo>
                  <a:cubicBezTo>
                    <a:pt x="1509623" y="1393166"/>
                    <a:pt x="1531189" y="1371600"/>
                    <a:pt x="1561381" y="1362974"/>
                  </a:cubicBezTo>
                  <a:cubicBezTo>
                    <a:pt x="1591574" y="1354348"/>
                    <a:pt x="1633268" y="1350034"/>
                    <a:pt x="1673525" y="1345721"/>
                  </a:cubicBezTo>
                  <a:cubicBezTo>
                    <a:pt x="1713782" y="1341408"/>
                    <a:pt x="1761227" y="1335656"/>
                    <a:pt x="1802921" y="1337094"/>
                  </a:cubicBezTo>
                  <a:cubicBezTo>
                    <a:pt x="1844615" y="1338532"/>
                    <a:pt x="1884872" y="1338532"/>
                    <a:pt x="1923691" y="1354347"/>
                  </a:cubicBezTo>
                  <a:cubicBezTo>
                    <a:pt x="1962510" y="1370162"/>
                    <a:pt x="1997015" y="1407544"/>
                    <a:pt x="2035834" y="1431985"/>
                  </a:cubicBezTo>
                  <a:cubicBezTo>
                    <a:pt x="2074653" y="1456426"/>
                    <a:pt x="2127849" y="1485181"/>
                    <a:pt x="2156604" y="1500996"/>
                  </a:cubicBezTo>
                  <a:cubicBezTo>
                    <a:pt x="2185359" y="1516811"/>
                    <a:pt x="2185358" y="1522562"/>
                    <a:pt x="2208362" y="1526875"/>
                  </a:cubicBezTo>
                  <a:cubicBezTo>
                    <a:pt x="2231366" y="1531188"/>
                    <a:pt x="2262997" y="1529750"/>
                    <a:pt x="2294627" y="1526875"/>
                  </a:cubicBezTo>
                  <a:cubicBezTo>
                    <a:pt x="2326257" y="1524000"/>
                    <a:pt x="2367952" y="1515374"/>
                    <a:pt x="2398144" y="1509623"/>
                  </a:cubicBezTo>
                  <a:cubicBezTo>
                    <a:pt x="2428336" y="1503872"/>
                    <a:pt x="2451340" y="1499559"/>
                    <a:pt x="2475781" y="1492370"/>
                  </a:cubicBezTo>
                  <a:cubicBezTo>
                    <a:pt x="2500222" y="1485181"/>
                    <a:pt x="2526102" y="1472242"/>
                    <a:pt x="2544793" y="1466491"/>
                  </a:cubicBezTo>
                  <a:cubicBezTo>
                    <a:pt x="2563484" y="1460740"/>
                    <a:pt x="2567797" y="1453551"/>
                    <a:pt x="2587925" y="1457864"/>
                  </a:cubicBezTo>
                  <a:cubicBezTo>
                    <a:pt x="2608053" y="1462177"/>
                    <a:pt x="2638245" y="1477993"/>
                    <a:pt x="2665562" y="1492370"/>
                  </a:cubicBezTo>
                  <a:cubicBezTo>
                    <a:pt x="2692879" y="1506747"/>
                    <a:pt x="2724510" y="1528313"/>
                    <a:pt x="2751827" y="1544128"/>
                  </a:cubicBezTo>
                  <a:cubicBezTo>
                    <a:pt x="2779144" y="1559943"/>
                    <a:pt x="2799272" y="1570007"/>
                    <a:pt x="2829464" y="1587260"/>
                  </a:cubicBezTo>
                  <a:cubicBezTo>
                    <a:pt x="2859656" y="1604513"/>
                    <a:pt x="2899913" y="1624641"/>
                    <a:pt x="2932981" y="1647645"/>
                  </a:cubicBezTo>
                  <a:cubicBezTo>
                    <a:pt x="2966049" y="1670649"/>
                    <a:pt x="3001993" y="1695091"/>
                    <a:pt x="3027872" y="1725283"/>
                  </a:cubicBezTo>
                  <a:cubicBezTo>
                    <a:pt x="3053751" y="1755475"/>
                    <a:pt x="3069567" y="1792857"/>
                    <a:pt x="3088257" y="1828800"/>
                  </a:cubicBezTo>
                  <a:cubicBezTo>
                    <a:pt x="3106947" y="1864743"/>
                    <a:pt x="3124200" y="1910751"/>
                    <a:pt x="3140015" y="1940943"/>
                  </a:cubicBezTo>
                  <a:cubicBezTo>
                    <a:pt x="3155830" y="1971136"/>
                    <a:pt x="3167332" y="1986951"/>
                    <a:pt x="3183147" y="2009955"/>
                  </a:cubicBezTo>
                  <a:cubicBezTo>
                    <a:pt x="3198962" y="2032959"/>
                    <a:pt x="3211902" y="2067464"/>
                    <a:pt x="3234906" y="2078966"/>
                  </a:cubicBezTo>
                  <a:cubicBezTo>
                    <a:pt x="3257910" y="2090468"/>
                    <a:pt x="3296729" y="2083279"/>
                    <a:pt x="3321170" y="2078966"/>
                  </a:cubicBezTo>
                  <a:cubicBezTo>
                    <a:pt x="3345611" y="2074653"/>
                    <a:pt x="3381555" y="2053087"/>
                    <a:pt x="3381555" y="2053087"/>
                  </a:cubicBezTo>
                  <a:cubicBezTo>
                    <a:pt x="3404559" y="2043023"/>
                    <a:pt x="3430438" y="2027207"/>
                    <a:pt x="3459193" y="2018581"/>
                  </a:cubicBezTo>
                  <a:cubicBezTo>
                    <a:pt x="3487948" y="2009955"/>
                    <a:pt x="3510951" y="2007079"/>
                    <a:pt x="3554083" y="2001328"/>
                  </a:cubicBezTo>
                  <a:cubicBezTo>
                    <a:pt x="3597215" y="1995577"/>
                    <a:pt x="3657600" y="1988388"/>
                    <a:pt x="3717985" y="1984075"/>
                  </a:cubicBezTo>
                  <a:cubicBezTo>
                    <a:pt x="3778370" y="1979762"/>
                    <a:pt x="3874699" y="1978324"/>
                    <a:pt x="3916393" y="1975449"/>
                  </a:cubicBezTo>
                  <a:cubicBezTo>
                    <a:pt x="3958087" y="1972574"/>
                    <a:pt x="3945147" y="1971136"/>
                    <a:pt x="3968151" y="1966823"/>
                  </a:cubicBezTo>
                  <a:cubicBezTo>
                    <a:pt x="3991155" y="1962510"/>
                    <a:pt x="4022785" y="1959634"/>
                    <a:pt x="4054415" y="1949570"/>
                  </a:cubicBezTo>
                  <a:cubicBezTo>
                    <a:pt x="4086045" y="1939506"/>
                    <a:pt x="4127740" y="1907876"/>
                    <a:pt x="4157932" y="1906438"/>
                  </a:cubicBezTo>
                  <a:cubicBezTo>
                    <a:pt x="4188124" y="1905000"/>
                    <a:pt x="4211847" y="1922971"/>
                    <a:pt x="4235570" y="1940943"/>
                  </a:cubicBezTo>
                </a:path>
              </a:pathLst>
            </a:custGeom>
            <a:noFill/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6685" y="3777339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012372" y="3646711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491342" y="3733797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839686" y="4746167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320143" y="5181595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0854" y="554083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582391" y="210078"/>
            <a:ext cx="4250772" cy="3486883"/>
            <a:chOff x="4582391" y="210078"/>
            <a:chExt cx="4250772" cy="348688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07176" y="-414707"/>
              <a:ext cx="3001201" cy="4250772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cxnSp>
          <p:nvCxnSpPr>
            <p:cNvPr id="43" name="Straight Connector 42"/>
            <p:cNvCxnSpPr/>
            <p:nvPr/>
          </p:nvCxnSpPr>
          <p:spPr bwMode="auto">
            <a:xfrm flipV="1">
              <a:off x="5138052" y="3222169"/>
              <a:ext cx="533412" cy="47479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2827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6" y="6093970"/>
            <a:ext cx="2606769" cy="3611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1" y="154429"/>
            <a:ext cx="8305800" cy="1143000"/>
          </a:xfrm>
        </p:spPr>
        <p:txBody>
          <a:bodyPr/>
          <a:lstStyle/>
          <a:p>
            <a:r>
              <a:rPr lang="en-US" dirty="0"/>
              <a:t>SFT Benchmarks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28057" y="1342571"/>
            <a:ext cx="6520543" cy="4455885"/>
            <a:chOff x="1328057" y="1342571"/>
            <a:chExt cx="6520543" cy="44558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7" y="1451428"/>
              <a:ext cx="6520543" cy="434702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796144" y="1342571"/>
              <a:ext cx="58347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Fully Implicit Scheme, No Disp.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28052" y="1331684"/>
            <a:ext cx="6520548" cy="4463144"/>
            <a:chOff x="1328052" y="1331684"/>
            <a:chExt cx="6520548" cy="44631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2" y="1447796"/>
              <a:ext cx="6520548" cy="434703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02232" y="1331684"/>
              <a:ext cx="62484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Fully Implicit Scheme, With Disp.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84518" y="1342569"/>
            <a:ext cx="7587345" cy="4452259"/>
            <a:chOff x="1284518" y="1342569"/>
            <a:chExt cx="7587345" cy="44522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7" y="1444174"/>
              <a:ext cx="6525981" cy="435065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84518" y="1342569"/>
              <a:ext cx="7587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Crank-Nicolson Weighting, w/ Disp.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77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30AF-E55D-4A24-9E18-A4AA83D8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CD14B-9810-458A-A6BF-7F774E6EC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8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Rot="1" noChangeArrowheads="1"/>
          </p:cNvSpPr>
          <p:nvPr/>
        </p:nvSpPr>
        <p:spPr>
          <a:xfrm>
            <a:off x="13487" y="1628802"/>
            <a:ext cx="3601264" cy="3712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▫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993" marR="0" lvl="0" indent="-28799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Simulated with MT3D-USGS</a:t>
            </a:r>
          </a:p>
          <a:p>
            <a:pPr marL="287993" marR="0" lvl="0" indent="-28799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Animation shows simulated  temperature in Layer 3. </a:t>
            </a:r>
          </a:p>
          <a:p>
            <a:pPr marL="287993" marR="0" lvl="0" indent="-28799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Also shows temperature change</a:t>
            </a:r>
            <a:b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 nearby lakes and streams </a:t>
            </a:r>
          </a:p>
          <a:p>
            <a:pPr marL="287993" marR="0" lvl="0" indent="-28799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Pct val="80000"/>
              <a:buFont typeface="Wingdings 3" panose="05040102010807070707" pitchFamily="18" charset="2"/>
              <a:buChar char="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Results show pulse of high and low temperature water moving southeast from the pond. 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7480" y="980730"/>
            <a:ext cx="3456643" cy="535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0C0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+mj-ea"/>
                <a:cs typeface="+mj-cs"/>
              </a:rPr>
              <a:t>Thermal Transport from a Gravel Pit Lake</a:t>
            </a:r>
          </a:p>
        </p:txBody>
      </p:sp>
      <p:pic>
        <p:nvPicPr>
          <p:cNvPr id="3" name="Temperature_curren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7" b="2165"/>
          <a:stretch/>
        </p:blipFill>
        <p:spPr>
          <a:xfrm>
            <a:off x="3464122" y="857251"/>
            <a:ext cx="5679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4" y="6014988"/>
            <a:ext cx="1657581" cy="676369"/>
          </a:xfrm>
          <a:prstGeom prst="rect">
            <a:avLst/>
          </a:prstGeom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algn="ctr"/>
            <a:r>
              <a:rPr lang="en-US" sz="3400" u="sng" dirty="0"/>
              <a:t>M</a:t>
            </a:r>
            <a:r>
              <a:rPr lang="en-US" sz="3400" dirty="0"/>
              <a:t>ass </a:t>
            </a:r>
            <a:r>
              <a:rPr lang="en-US" sz="3400" u="sng" dirty="0"/>
              <a:t>T</a:t>
            </a:r>
            <a:r>
              <a:rPr lang="en-US" sz="3400" dirty="0"/>
              <a:t>ransport in </a:t>
            </a:r>
            <a:r>
              <a:rPr lang="en-US" sz="3400" u="sng" dirty="0"/>
              <a:t>3D</a:t>
            </a:r>
            <a:r>
              <a:rPr lang="en-US" sz="3400" dirty="0"/>
              <a:t> for </a:t>
            </a:r>
            <a:r>
              <a:rPr lang="en-US" sz="3400" u="sng" dirty="0"/>
              <a:t>M</a:t>
            </a:r>
            <a:r>
              <a:rPr lang="en-US" sz="3400" dirty="0"/>
              <a:t>ultiple </a:t>
            </a:r>
            <a:r>
              <a:rPr lang="en-US" sz="3400" u="sng" dirty="0"/>
              <a:t>S</a:t>
            </a:r>
            <a:r>
              <a:rPr lang="en-US" sz="3400" dirty="0"/>
              <a:t>pecies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04776" y="1371599"/>
            <a:ext cx="7286624" cy="4905375"/>
          </a:xfrm>
        </p:spPr>
        <p:txBody>
          <a:bodyPr/>
          <a:lstStyle/>
          <a:p>
            <a:r>
              <a:rPr lang="en-US" dirty="0"/>
              <a:t>Many similarities with MODFLOW</a:t>
            </a:r>
          </a:p>
          <a:p>
            <a:pPr lvl="1"/>
            <a:r>
              <a:rPr lang="en-US" dirty="0"/>
              <a:t>Modular</a:t>
            </a:r>
          </a:p>
          <a:p>
            <a:pPr lvl="1"/>
            <a:r>
              <a:rPr lang="en-US" dirty="0"/>
              <a:t>Distributed-parameter </a:t>
            </a:r>
          </a:p>
          <a:p>
            <a:pPr lvl="1"/>
            <a:r>
              <a:rPr lang="en-US" dirty="0"/>
              <a:t>Physically-based</a:t>
            </a:r>
          </a:p>
          <a:p>
            <a:pPr lvl="1"/>
            <a:r>
              <a:rPr lang="en-US" dirty="0"/>
              <a:t>Finite-difference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“Piggy-backs” on MODFLOW-calculated fluxes</a:t>
            </a:r>
          </a:p>
          <a:p>
            <a:r>
              <a:rPr lang="en-US" dirty="0"/>
              <a:t>Solves the advection-dispersion-reaction equation for non-interacting species.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945" y="1857191"/>
            <a:ext cx="3058909" cy="321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80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1" y="0"/>
            <a:ext cx="4328530" cy="6878891"/>
          </a:xfrm>
        </p:spPr>
      </p:pic>
    </p:spTree>
    <p:extLst>
      <p:ext uri="{BB962C8B-B14F-4D97-AF65-F5344CB8AC3E}">
        <p14:creationId xmlns:p14="http://schemas.microsoft.com/office/powerpoint/2010/main" val="1116662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704578" y="-150312"/>
            <a:ext cx="4360101" cy="1143000"/>
          </a:xfrm>
        </p:spPr>
        <p:txBody>
          <a:bodyPr/>
          <a:lstStyle/>
          <a:p>
            <a:r>
              <a:rPr lang="en-US" dirty="0"/>
              <a:t>Applying MT3DMS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1B1EE-17AC-43AD-A581-DF415F168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74" y="889348"/>
            <a:ext cx="6304819" cy="56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4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-170983"/>
            <a:ext cx="8305800" cy="114300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" y="620296"/>
            <a:ext cx="9001125" cy="5940302"/>
          </a:xfrm>
        </p:spPr>
        <p:txBody>
          <a:bodyPr/>
          <a:lstStyle/>
          <a:p>
            <a:pPr>
              <a:defRPr/>
            </a:pPr>
            <a:r>
              <a:rPr lang="en-US" dirty="0"/>
              <a:t>Was the launching pad for other transport codes</a:t>
            </a:r>
          </a:p>
          <a:p>
            <a:pPr lvl="1">
              <a:defRPr/>
            </a:pPr>
            <a:r>
              <a:rPr lang="en-US" dirty="0"/>
              <a:t>RT3D (Clement, 1997)</a:t>
            </a:r>
          </a:p>
          <a:p>
            <a:pPr marL="914400" lvl="2" indent="0">
              <a:buNone/>
              <a:defRPr/>
            </a:pPr>
            <a:r>
              <a:rPr lang="en-US" b="0" dirty="0"/>
              <a:t>“Reactive Transport in 3-Dimensions”</a:t>
            </a:r>
          </a:p>
          <a:p>
            <a:pPr lvl="1">
              <a:defRPr/>
            </a:pPr>
            <a:r>
              <a:rPr lang="en-US" dirty="0"/>
              <a:t>SEAM3D (</a:t>
            </a:r>
            <a:r>
              <a:rPr lang="en-US" dirty="0" err="1"/>
              <a:t>Waddill</a:t>
            </a:r>
            <a:r>
              <a:rPr lang="en-US" dirty="0"/>
              <a:t> and </a:t>
            </a:r>
            <a:r>
              <a:rPr lang="en-US" dirty="0" err="1"/>
              <a:t>Widdowson</a:t>
            </a:r>
            <a:r>
              <a:rPr lang="en-US" dirty="0"/>
              <a:t>, 1998)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0" dirty="0"/>
              <a:t>“Sequential Electron Acceptor Model in 3-Dimensions”</a:t>
            </a:r>
          </a:p>
          <a:p>
            <a:pPr lvl="1">
              <a:defRPr/>
            </a:pPr>
            <a:r>
              <a:rPr lang="en-US" dirty="0"/>
              <a:t>GMT3D (Guerin and Zheng, 1998)</a:t>
            </a:r>
          </a:p>
          <a:p>
            <a:pPr marL="457200" lvl="1" indent="0">
              <a:buNone/>
              <a:defRPr/>
            </a:pPr>
            <a:r>
              <a:rPr lang="en-US" sz="2000" b="0" dirty="0"/>
              <a:t>	“Geochemical Mass Transport in 3-Dimensions”</a:t>
            </a:r>
          </a:p>
          <a:p>
            <a:pPr lvl="1">
              <a:defRPr/>
            </a:pPr>
            <a:r>
              <a:rPr lang="en-US" dirty="0"/>
              <a:t>BioRedox-MT3DMS (Carey et al., 1999)</a:t>
            </a:r>
          </a:p>
          <a:p>
            <a:pPr lvl="1">
              <a:defRPr/>
            </a:pPr>
            <a:r>
              <a:rPr lang="en-US" dirty="0"/>
              <a:t>PHT3D (</a:t>
            </a:r>
            <a:r>
              <a:rPr lang="en-US" dirty="0" err="1"/>
              <a:t>Prommer</a:t>
            </a:r>
            <a:r>
              <a:rPr lang="en-US" dirty="0"/>
              <a:t> et al., 2003)</a:t>
            </a:r>
          </a:p>
          <a:p>
            <a:pPr marL="457200" lvl="1" indent="0">
              <a:buNone/>
              <a:defRPr/>
            </a:pPr>
            <a:r>
              <a:rPr lang="en-US" sz="2000" b="0" dirty="0"/>
              <a:t>	Integration of PHREEQC with MT3D</a:t>
            </a:r>
          </a:p>
          <a:p>
            <a:pPr lvl="1">
              <a:defRPr/>
            </a:pPr>
            <a:r>
              <a:rPr lang="en-US" dirty="0"/>
              <a:t>SEAWAT (</a:t>
            </a:r>
            <a:r>
              <a:rPr lang="en-US" dirty="0" err="1"/>
              <a:t>Langevin</a:t>
            </a:r>
            <a:r>
              <a:rPr lang="en-US" dirty="0"/>
              <a:t> et al., 2003)</a:t>
            </a:r>
          </a:p>
          <a:p>
            <a:pPr marL="914400" lvl="2" indent="0">
              <a:buNone/>
              <a:defRPr/>
            </a:pPr>
            <a:r>
              <a:rPr lang="en-US" b="0" dirty="0"/>
              <a:t>Integration of MODFLOW with MT3DMS for density dependent flow</a:t>
            </a:r>
          </a:p>
          <a:p>
            <a:pPr lvl="1">
              <a:defRPr/>
            </a:pPr>
            <a:r>
              <a:rPr lang="en-US" dirty="0"/>
              <a:t>Some others to follow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468455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81000" y="13254"/>
            <a:ext cx="8305800" cy="1143000"/>
          </a:xfrm>
        </p:spPr>
        <p:txBody>
          <a:bodyPr/>
          <a:lstStyle/>
          <a:p>
            <a:pPr algn="ctr"/>
            <a:r>
              <a:rPr lang="en-US" dirty="0"/>
              <a:t>Next Generation of MT3D	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85986" y="1156254"/>
            <a:ext cx="4463709" cy="4495800"/>
          </a:xfrm>
        </p:spPr>
        <p:txBody>
          <a:bodyPr/>
          <a:lstStyle/>
          <a:p>
            <a:r>
              <a:rPr lang="en-US" dirty="0"/>
              <a:t>“MT3D-USGS”</a:t>
            </a:r>
          </a:p>
          <a:p>
            <a:pPr lvl="1"/>
            <a:r>
              <a:rPr lang="en-US" dirty="0"/>
              <a:t>Emerges from MT3DMS</a:t>
            </a:r>
          </a:p>
          <a:p>
            <a:pPr lvl="2"/>
            <a:r>
              <a:rPr lang="en-US" dirty="0"/>
              <a:t>Source code modified to modules protocol</a:t>
            </a:r>
          </a:p>
          <a:p>
            <a:pPr lvl="2"/>
            <a:r>
              <a:rPr lang="en-US" dirty="0"/>
              <a:t>Effort made to maintain backward-compatibility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695" y="1197568"/>
            <a:ext cx="4145194" cy="53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Governing Equation Solved by MT3D-USGS</a:t>
            </a:r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381000" y="1485900"/>
            <a:ext cx="1237297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84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614327"/>
              </p:ext>
            </p:extLst>
          </p:nvPr>
        </p:nvGraphicFramePr>
        <p:xfrm>
          <a:off x="1493838" y="1396927"/>
          <a:ext cx="6157912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3" imgW="3619500" imgH="508000" progId="Equation.3">
                  <p:embed/>
                </p:oleObj>
              </mc:Choice>
              <mc:Fallback>
                <p:oleObj name="Equation" r:id="rId3" imgW="3619500" imgH="508000" progId="Equation.3">
                  <p:embed/>
                  <p:pic>
                    <p:nvPicPr>
                      <p:cNvPr id="184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1396927"/>
                        <a:ext cx="6157912" cy="893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Box 6"/>
          <p:cNvSpPr txBox="1">
            <a:spLocks noChangeArrowheads="1"/>
          </p:cNvSpPr>
          <p:nvPr/>
        </p:nvSpPr>
        <p:spPr bwMode="auto">
          <a:xfrm rot="5400000">
            <a:off x="2043907" y="3490735"/>
            <a:ext cx="2214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Dispersion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8" name="Left Brace 9"/>
          <p:cNvSpPr>
            <a:spLocks/>
          </p:cNvSpPr>
          <p:nvPr/>
        </p:nvSpPr>
        <p:spPr bwMode="auto">
          <a:xfrm rot="16200000">
            <a:off x="2976562" y="1692892"/>
            <a:ext cx="354013" cy="1630362"/>
          </a:xfrm>
          <a:prstGeom prst="leftBrace">
            <a:avLst>
              <a:gd name="adj1" fmla="val 47184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9" name="Left Brace 10"/>
          <p:cNvSpPr>
            <a:spLocks/>
          </p:cNvSpPr>
          <p:nvPr/>
        </p:nvSpPr>
        <p:spPr bwMode="auto">
          <a:xfrm rot="16200000">
            <a:off x="4585494" y="1941335"/>
            <a:ext cx="354012" cy="1136650"/>
          </a:xfrm>
          <a:prstGeom prst="leftBrace">
            <a:avLst>
              <a:gd name="adj1" fmla="val 47240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0" name="TextBox 12"/>
          <p:cNvSpPr txBox="1">
            <a:spLocks noChangeArrowheads="1"/>
          </p:cNvSpPr>
          <p:nvPr/>
        </p:nvSpPr>
        <p:spPr bwMode="auto">
          <a:xfrm rot="5400000">
            <a:off x="3683000" y="3486767"/>
            <a:ext cx="2212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Advection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1" name="Left Brace 13"/>
          <p:cNvSpPr>
            <a:spLocks/>
          </p:cNvSpPr>
          <p:nvPr/>
        </p:nvSpPr>
        <p:spPr bwMode="auto">
          <a:xfrm rot="16200000">
            <a:off x="5602288" y="2216766"/>
            <a:ext cx="354012" cy="579438"/>
          </a:xfrm>
          <a:prstGeom prst="leftBrace">
            <a:avLst>
              <a:gd name="adj1" fmla="val 47300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2" name="TextBox 14"/>
          <p:cNvSpPr txBox="1">
            <a:spLocks noChangeArrowheads="1"/>
          </p:cNvSpPr>
          <p:nvPr/>
        </p:nvSpPr>
        <p:spPr bwMode="auto">
          <a:xfrm rot="5400000">
            <a:off x="3886200" y="4263054"/>
            <a:ext cx="37734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Sources and Sinks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3" name="Left Brace 15"/>
          <p:cNvSpPr>
            <a:spLocks/>
          </p:cNvSpPr>
          <p:nvPr/>
        </p:nvSpPr>
        <p:spPr bwMode="auto">
          <a:xfrm rot="16200000">
            <a:off x="7178676" y="2210416"/>
            <a:ext cx="354012" cy="592137"/>
          </a:xfrm>
          <a:prstGeom prst="leftBrace">
            <a:avLst>
              <a:gd name="adj1" fmla="val 47159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4" name="TextBox 16"/>
          <p:cNvSpPr txBox="1">
            <a:spLocks noChangeArrowheads="1"/>
          </p:cNvSpPr>
          <p:nvPr/>
        </p:nvSpPr>
        <p:spPr bwMode="auto">
          <a:xfrm rot="5400000">
            <a:off x="5461000" y="4270992"/>
            <a:ext cx="377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Reactions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5" name="Left Brace 17"/>
          <p:cNvSpPr>
            <a:spLocks/>
          </p:cNvSpPr>
          <p:nvPr/>
        </p:nvSpPr>
        <p:spPr bwMode="auto">
          <a:xfrm rot="16200000">
            <a:off x="6346826" y="2213591"/>
            <a:ext cx="354012" cy="579437"/>
          </a:xfrm>
          <a:prstGeom prst="leftBrace">
            <a:avLst>
              <a:gd name="adj1" fmla="val 47300"/>
              <a:gd name="adj2" fmla="val 50000"/>
            </a:avLst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46" name="TextBox 18"/>
          <p:cNvSpPr txBox="1">
            <a:spLocks noChangeArrowheads="1"/>
          </p:cNvSpPr>
          <p:nvPr/>
        </p:nvSpPr>
        <p:spPr bwMode="auto">
          <a:xfrm rot="5400000">
            <a:off x="4338638" y="4583730"/>
            <a:ext cx="440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sz="2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Font typeface="Wingdings" panose="05000000000000000000" pitchFamily="2" charset="2"/>
              <a:buChar char="§"/>
              <a:defRPr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Transient GW storage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DEED-52BB-468A-9DF9-E5F4B99C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802D-6D8F-4FCE-B7DC-980519CF2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9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4E8E-86C9-4B06-8101-0019D9E3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965" y="176464"/>
            <a:ext cx="2531444" cy="920817"/>
          </a:xfrm>
        </p:spPr>
        <p:txBody>
          <a:bodyPr/>
          <a:lstStyle/>
          <a:p>
            <a:pPr algn="ctr"/>
            <a:r>
              <a:rPr lang="en-US" dirty="0"/>
              <a:t>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9EC3C-1EE5-4D8B-9DFE-48219295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8" y="1287780"/>
            <a:ext cx="7914583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4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3200"/>
              <a:t>New functionality available with MT3D-USGS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6890886" cy="2757638"/>
          </a:xfrm>
        </p:spPr>
        <p:txBody>
          <a:bodyPr/>
          <a:lstStyle/>
          <a:p>
            <a:r>
              <a:rPr lang="en-US" dirty="0"/>
              <a:t>4 new packages</a:t>
            </a:r>
          </a:p>
          <a:p>
            <a:pPr lvl="1"/>
            <a:r>
              <a:rPr lang="en-US" dirty="0"/>
              <a:t>Contaminant Treatment System (CTS)</a:t>
            </a:r>
          </a:p>
          <a:p>
            <a:pPr lvl="1"/>
            <a:r>
              <a:rPr lang="en-US" dirty="0"/>
              <a:t>Unsaturated-Zone Transport (UZT)</a:t>
            </a:r>
          </a:p>
          <a:p>
            <a:pPr lvl="1"/>
            <a:r>
              <a:rPr lang="en-US" dirty="0"/>
              <a:t>Streamflow Transport (SFT)</a:t>
            </a:r>
          </a:p>
          <a:p>
            <a:pPr lvl="1"/>
            <a:r>
              <a:rPr lang="en-US" dirty="0"/>
              <a:t>Lake Transport (LKT)</a:t>
            </a:r>
          </a:p>
        </p:txBody>
      </p:sp>
    </p:spTree>
    <p:extLst>
      <p:ext uri="{BB962C8B-B14F-4D97-AF65-F5344CB8AC3E}">
        <p14:creationId xmlns:p14="http://schemas.microsoft.com/office/powerpoint/2010/main" val="241389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43" y="19234"/>
            <a:ext cx="8833281" cy="557814"/>
          </a:xfrm>
        </p:spPr>
        <p:txBody>
          <a:bodyPr/>
          <a:lstStyle/>
          <a:p>
            <a:r>
              <a:rPr lang="en-US" sz="3200" dirty="0"/>
              <a:t>Fulfillment of Future Directions for MT3DMS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72" y="501139"/>
            <a:ext cx="6312024" cy="2330150"/>
          </a:xfrm>
        </p:spPr>
      </p:pic>
      <p:cxnSp>
        <p:nvCxnSpPr>
          <p:cNvPr id="6" name="Straight Connector 5"/>
          <p:cNvCxnSpPr/>
          <p:nvPr/>
        </p:nvCxnSpPr>
        <p:spPr bwMode="auto">
          <a:xfrm>
            <a:off x="4563121" y="2077371"/>
            <a:ext cx="19619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Group 9"/>
          <p:cNvGrpSpPr/>
          <p:nvPr/>
        </p:nvGrpSpPr>
        <p:grpSpPr>
          <a:xfrm>
            <a:off x="1936047" y="2892131"/>
            <a:ext cx="5077310" cy="3891271"/>
            <a:chOff x="298118" y="3782021"/>
            <a:chExt cx="3629532" cy="27816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8" y="3782021"/>
              <a:ext cx="3629532" cy="4286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8" y="4210706"/>
              <a:ext cx="3629532" cy="235300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814873" y="2431179"/>
            <a:ext cx="275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Sept/Oct 2009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2485748" y="3799643"/>
            <a:ext cx="437669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2112885" y="4040822"/>
            <a:ext cx="474215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2140997" y="4282000"/>
            <a:ext cx="474215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5571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arthfx Standard -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arthFX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358</Words>
  <Application>Microsoft Office PowerPoint</Application>
  <PresentationFormat>On-screen Show (4:3)</PresentationFormat>
  <Paragraphs>92</Paragraphs>
  <Slides>21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Tahoma</vt:lpstr>
      <vt:lpstr>Wingdings</vt:lpstr>
      <vt:lpstr>Wingdings 3</vt:lpstr>
      <vt:lpstr>Office Theme</vt:lpstr>
      <vt:lpstr>1_Office Theme</vt:lpstr>
      <vt:lpstr>2_Office Theme</vt:lpstr>
      <vt:lpstr>Earthfx Standard - 16x9</vt:lpstr>
      <vt:lpstr>Equation</vt:lpstr>
      <vt:lpstr>PowerPoint Presentation</vt:lpstr>
      <vt:lpstr>Mass Transport in 3D for Multiple Species</vt:lpstr>
      <vt:lpstr>History</vt:lpstr>
      <vt:lpstr>Next Generation of MT3D </vt:lpstr>
      <vt:lpstr>Governing Equation Solved by MT3D-USGS</vt:lpstr>
      <vt:lpstr>First class exercise</vt:lpstr>
      <vt:lpstr>Packages</vt:lpstr>
      <vt:lpstr>New functionality available with MT3D-USGS</vt:lpstr>
      <vt:lpstr>Fulfillment of Future Directions for MT3DMS</vt:lpstr>
      <vt:lpstr>Recent History</vt:lpstr>
      <vt:lpstr>Show UZF Animations</vt:lpstr>
      <vt:lpstr>Breakthrough curves with and w/o UZT</vt:lpstr>
      <vt:lpstr>PowerPoint Presentation</vt:lpstr>
      <vt:lpstr>Demonstration of SFT</vt:lpstr>
      <vt:lpstr>SFT Benchmark</vt:lpstr>
      <vt:lpstr>SFT Benchmark</vt:lpstr>
      <vt:lpstr>SFT Benchmarks</vt:lpstr>
      <vt:lpstr>Thermal Transport</vt:lpstr>
      <vt:lpstr>PowerPoint Presentation</vt:lpstr>
      <vt:lpstr>PowerPoint Presentation</vt:lpstr>
      <vt:lpstr>Applying MT3DMS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Morway, Eric</dc:creator>
  <cp:lastModifiedBy>Morway, Eric</cp:lastModifiedBy>
  <cp:revision>10</cp:revision>
  <dcterms:created xsi:type="dcterms:W3CDTF">2018-10-26T00:01:05Z</dcterms:created>
  <dcterms:modified xsi:type="dcterms:W3CDTF">2018-10-26T18:07:45Z</dcterms:modified>
</cp:coreProperties>
</file>